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1" r:id="rId8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87" Type="http://schemas.openxmlformats.org/officeDocument/2006/relationships/slide" Target="slides/slide1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6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g331d9e12a3b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1.3.a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1.3.c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2.2.b</a:t>
            </a:r>
            <a:endParaRPr/>
          </a:p>
        </p:txBody>
      </p:sp>
      <p:sp>
        <p:nvSpPr>
          <p:cNvPr id="3738" name="Google Shape;3738;g331d9e12a3b_0_1439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jpg"/></Relationships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0" name="Google Shape;3740;p584"/>
          <p:cNvGrpSpPr/>
          <p:nvPr/>
        </p:nvGrpSpPr>
        <p:grpSpPr>
          <a:xfrm>
            <a:off x="0" y="0"/>
            <a:ext cx="3711654" cy="4898041"/>
            <a:chOff x="0" y="0"/>
            <a:chExt cx="4948872" cy="6530721"/>
          </a:xfrm>
        </p:grpSpPr>
        <p:pic>
          <p:nvPicPr>
            <p:cNvPr id="3741" name="Google Shape;3741;p5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4438649" cy="588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2" name="Google Shape;3742;p584"/>
            <p:cNvSpPr/>
            <p:nvPr/>
          </p:nvSpPr>
          <p:spPr>
            <a:xfrm>
              <a:off x="919162" y="3748151"/>
              <a:ext cx="4029710" cy="2782570"/>
            </a:xfrm>
            <a:custGeom>
              <a:rect b="b" l="l" r="r" t="t"/>
              <a:pathLst>
                <a:path extrusionOk="0" h="2782570" w="4029710">
                  <a:moveTo>
                    <a:pt x="4029138" y="0"/>
                  </a:moveTo>
                  <a:lnTo>
                    <a:pt x="0" y="0"/>
                  </a:lnTo>
                  <a:lnTo>
                    <a:pt x="0" y="2505011"/>
                  </a:lnTo>
                  <a:lnTo>
                    <a:pt x="2350325" y="2505011"/>
                  </a:lnTo>
                  <a:lnTo>
                    <a:pt x="3001200" y="2782570"/>
                  </a:lnTo>
                  <a:lnTo>
                    <a:pt x="3357562" y="2505011"/>
                  </a:lnTo>
                  <a:lnTo>
                    <a:pt x="4029138" y="2505011"/>
                  </a:lnTo>
                  <a:lnTo>
                    <a:pt x="4029138" y="0"/>
                  </a:lnTo>
                  <a:close/>
                </a:path>
              </a:pathLst>
            </a:custGeom>
            <a:solidFill>
              <a:srgbClr val="1691D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43" name="Google Shape;3743;p584"/>
            <p:cNvSpPr/>
            <p:nvPr/>
          </p:nvSpPr>
          <p:spPr>
            <a:xfrm>
              <a:off x="919162" y="3748151"/>
              <a:ext cx="4029710" cy="2782570"/>
            </a:xfrm>
            <a:custGeom>
              <a:rect b="b" l="l" r="r" t="t"/>
              <a:pathLst>
                <a:path extrusionOk="0" h="2782570" w="4029710">
                  <a:moveTo>
                    <a:pt x="0" y="0"/>
                  </a:moveTo>
                  <a:lnTo>
                    <a:pt x="2350325" y="0"/>
                  </a:lnTo>
                  <a:lnTo>
                    <a:pt x="3357562" y="0"/>
                  </a:lnTo>
                  <a:lnTo>
                    <a:pt x="4029138" y="0"/>
                  </a:lnTo>
                  <a:lnTo>
                    <a:pt x="4029138" y="1461262"/>
                  </a:lnTo>
                  <a:lnTo>
                    <a:pt x="4029138" y="2087499"/>
                  </a:lnTo>
                  <a:lnTo>
                    <a:pt x="4029138" y="2505011"/>
                  </a:lnTo>
                  <a:lnTo>
                    <a:pt x="3357562" y="2505011"/>
                  </a:lnTo>
                  <a:lnTo>
                    <a:pt x="3001200" y="2782570"/>
                  </a:lnTo>
                  <a:lnTo>
                    <a:pt x="2350325" y="2505011"/>
                  </a:lnTo>
                  <a:lnTo>
                    <a:pt x="0" y="2505011"/>
                  </a:lnTo>
                  <a:lnTo>
                    <a:pt x="0" y="2087499"/>
                  </a:lnTo>
                  <a:lnTo>
                    <a:pt x="0" y="146126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1691D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744" name="Google Shape;3744;p584"/>
          <p:cNvSpPr txBox="1"/>
          <p:nvPr>
            <p:ph type="title"/>
          </p:nvPr>
        </p:nvSpPr>
        <p:spPr>
          <a:xfrm>
            <a:off x="3950969" y="181641"/>
            <a:ext cx="35358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Curbside Management</a:t>
            </a:r>
            <a:endParaRPr sz="3000"/>
          </a:p>
        </p:txBody>
      </p:sp>
      <p:sp>
        <p:nvSpPr>
          <p:cNvPr id="3745" name="Google Shape;3745;p584"/>
          <p:cNvSpPr txBox="1"/>
          <p:nvPr>
            <p:ph idx="12" type="sldNum"/>
          </p:nvPr>
        </p:nvSpPr>
        <p:spPr>
          <a:xfrm>
            <a:off x="5567839" y="3520180"/>
            <a:ext cx="1590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625">
            <a:spAutoFit/>
          </a:bodyPr>
          <a:lstStyle/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46" name="Google Shape;3746;p584"/>
          <p:cNvSpPr txBox="1"/>
          <p:nvPr/>
        </p:nvSpPr>
        <p:spPr>
          <a:xfrm>
            <a:off x="3950969" y="898208"/>
            <a:ext cx="4572600" cy="46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-133350" lvl="0" marL="139700" marR="203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zh-CN" sz="2100">
                <a:latin typeface="Calibri"/>
                <a:ea typeface="Calibri"/>
                <a:cs typeface="Calibri"/>
                <a:sym typeface="Calibri"/>
              </a:rPr>
              <a:t>Reliable access for delivery services and for critical building access needs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546100" rtl="0" algn="l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zh-CN" sz="2100">
                <a:latin typeface="Calibri"/>
                <a:ea typeface="Calibri"/>
                <a:cs typeface="Calibri"/>
                <a:sym typeface="Calibri"/>
              </a:rPr>
              <a:t>Demand management for curb use in business districts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203200" rtl="0" algn="l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zh-CN" sz="2100">
                <a:latin typeface="Calibri"/>
                <a:ea typeface="Calibri"/>
                <a:cs typeface="Calibri"/>
                <a:sym typeface="Calibri"/>
              </a:rPr>
              <a:t>Leverage new technologies to prioritize, 	price, and enforce curbspace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330200" rtl="0" algn="l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zh-CN" sz="2100">
                <a:latin typeface="Calibri"/>
                <a:ea typeface="Calibri"/>
                <a:cs typeface="Calibri"/>
                <a:sym typeface="Calibri"/>
              </a:rPr>
              <a:t>Electric and smaller delivery vehicles in 	denser neighborhoods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0" rtl="0" algn="l">
              <a:lnSpc>
                <a:spcPct val="109454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zh-CN" sz="2100">
                <a:latin typeface="Calibri"/>
                <a:ea typeface="Calibri"/>
                <a:cs typeface="Calibri"/>
                <a:sym typeface="Calibri"/>
              </a:rPr>
              <a:t>Use curb space to support businesses and public life, such as outdoor dining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zh-CN" sz="2100">
                <a:latin typeface="Calibri"/>
                <a:ea typeface="Calibri"/>
                <a:cs typeface="Calibri"/>
                <a:sym typeface="Calibri"/>
              </a:rPr>
              <a:t>Access for those with limited mobility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7" name="Google Shape;3747;p584"/>
          <p:cNvSpPr txBox="1"/>
          <p:nvPr/>
        </p:nvSpPr>
        <p:spPr>
          <a:xfrm>
            <a:off x="779383" y="2910792"/>
            <a:ext cx="28293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“Since curb space and access needs vary </a:t>
            </a:r>
            <a:r>
              <a:rPr b="1"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neighborhood commercial districts, businesses and affected neighbors should be involved in decision-making around any access restrictions in their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community.”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marR="177800" rtl="0" algn="ctr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Survey Participant, Phase 2A Survey Results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